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Open Sauce" panose="020B0604020202020204" charset="0"/>
      <p:regular r:id="rId12"/>
    </p:embeddedFont>
    <p:embeddedFont>
      <p:font typeface="Open Sauce Bold" panose="020B0604020202020204" charset="0"/>
      <p:regular r:id="rId13"/>
    </p:embeddedFont>
    <p:embeddedFont>
      <p:font typeface="Open Sauce Heavy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jpe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7.png>
</file>

<file path=ppt/media/image28.svg>
</file>

<file path=ppt/media/image29.pn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6.png"/><Relationship Id="rId5" Type="http://schemas.openxmlformats.org/officeDocument/2006/relationships/image" Target="../media/image26.svg"/><Relationship Id="rId10" Type="http://schemas.openxmlformats.org/officeDocument/2006/relationships/image" Target="../media/image29.png"/><Relationship Id="rId4" Type="http://schemas.openxmlformats.org/officeDocument/2006/relationships/image" Target="../media/image25.png"/><Relationship Id="rId9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047759" y="3749017"/>
            <a:ext cx="3240241" cy="6504134"/>
          </a:xfrm>
          <a:custGeom>
            <a:avLst/>
            <a:gdLst/>
            <a:ahLst/>
            <a:cxnLst/>
            <a:rect l="l" t="t" r="r" b="b"/>
            <a:pathLst>
              <a:path w="3240241" h="6504134">
                <a:moveTo>
                  <a:pt x="0" y="0"/>
                </a:moveTo>
                <a:lnTo>
                  <a:pt x="3240241" y="0"/>
                </a:lnTo>
                <a:lnTo>
                  <a:pt x="3240241" y="6504133"/>
                </a:lnTo>
                <a:lnTo>
                  <a:pt x="0" y="65041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032403" y="-1448305"/>
            <a:ext cx="5255597" cy="13183610"/>
            <a:chOff x="0" y="0"/>
            <a:chExt cx="1384190" cy="347222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84190" cy="3472226"/>
            </a:xfrm>
            <a:custGeom>
              <a:avLst/>
              <a:gdLst/>
              <a:ahLst/>
              <a:cxnLst/>
              <a:rect l="l" t="t" r="r" b="b"/>
              <a:pathLst>
                <a:path w="1384190" h="3472226">
                  <a:moveTo>
                    <a:pt x="0" y="0"/>
                  </a:moveTo>
                  <a:lnTo>
                    <a:pt x="1384190" y="0"/>
                  </a:lnTo>
                  <a:lnTo>
                    <a:pt x="1384190" y="3472226"/>
                  </a:lnTo>
                  <a:lnTo>
                    <a:pt x="0" y="3472226"/>
                  </a:lnTo>
                  <a:close/>
                </a:path>
              </a:pathLst>
            </a:custGeom>
            <a:solidFill>
              <a:srgbClr val="10686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384190" cy="34912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432880" y="1526000"/>
            <a:ext cx="7234999" cy="7234999"/>
          </a:xfrm>
          <a:custGeom>
            <a:avLst/>
            <a:gdLst/>
            <a:ahLst/>
            <a:cxnLst/>
            <a:rect l="l" t="t" r="r" b="b"/>
            <a:pathLst>
              <a:path w="7234999" h="7234999">
                <a:moveTo>
                  <a:pt x="0" y="0"/>
                </a:moveTo>
                <a:lnTo>
                  <a:pt x="7234999" y="0"/>
                </a:lnTo>
                <a:lnTo>
                  <a:pt x="7234999" y="7235000"/>
                </a:lnTo>
                <a:lnTo>
                  <a:pt x="0" y="7235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0106590" y="2199722"/>
            <a:ext cx="5887580" cy="5887556"/>
            <a:chOff x="0" y="0"/>
            <a:chExt cx="6350000" cy="63499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49999" r="-49999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057435" y="3489495"/>
            <a:ext cx="78988" cy="3562352"/>
            <a:chOff x="0" y="0"/>
            <a:chExt cx="20803" cy="9382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803" cy="938233"/>
            </a:xfrm>
            <a:custGeom>
              <a:avLst/>
              <a:gdLst/>
              <a:ahLst/>
              <a:cxnLst/>
              <a:rect l="l" t="t" r="r" b="b"/>
              <a:pathLst>
                <a:path w="20803" h="938233">
                  <a:moveTo>
                    <a:pt x="0" y="0"/>
                  </a:moveTo>
                  <a:lnTo>
                    <a:pt x="20803" y="0"/>
                  </a:lnTo>
                  <a:lnTo>
                    <a:pt x="20803" y="938233"/>
                  </a:lnTo>
                  <a:lnTo>
                    <a:pt x="0" y="938233"/>
                  </a:ln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20803" cy="9572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28700" y="588578"/>
            <a:ext cx="3966118" cy="938767"/>
          </a:xfrm>
          <a:custGeom>
            <a:avLst/>
            <a:gdLst/>
            <a:ahLst/>
            <a:cxnLst/>
            <a:rect l="l" t="t" r="r" b="b"/>
            <a:pathLst>
              <a:path w="3966118" h="938767">
                <a:moveTo>
                  <a:pt x="0" y="0"/>
                </a:moveTo>
                <a:lnTo>
                  <a:pt x="3966118" y="0"/>
                </a:lnTo>
                <a:lnTo>
                  <a:pt x="3966118" y="938767"/>
                </a:lnTo>
                <a:lnTo>
                  <a:pt x="0" y="93876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57" b="-57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387521" y="3346620"/>
            <a:ext cx="7214594" cy="1285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10"/>
              </a:lnSpc>
            </a:pPr>
            <a:r>
              <a:rPr lang="en-US" sz="7507" b="1" spc="-150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Web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87521" y="4403531"/>
            <a:ext cx="8293728" cy="2002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306"/>
              </a:lnSpc>
            </a:pPr>
            <a:r>
              <a:rPr lang="en-US" sz="11647" b="1" spc="-232">
                <a:solidFill>
                  <a:srgbClr val="191919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Workers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87521" y="6550297"/>
            <a:ext cx="6832368" cy="49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5"/>
              </a:lnSpc>
            </a:pPr>
            <a:r>
              <a:rPr lang="en-US" sz="3018" u="sng" spc="241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workers.akmuseum.net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634857" y="8575353"/>
            <a:ext cx="4653143" cy="1365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17"/>
              </a:lnSpc>
            </a:pPr>
            <a:r>
              <a:rPr lang="en-US" sz="4642" b="1" spc="-92" dirty="0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Abdullah Rafiq</a:t>
            </a:r>
          </a:p>
          <a:p>
            <a:pPr algn="l">
              <a:lnSpc>
                <a:spcPts val="5254"/>
              </a:lnSpc>
            </a:pPr>
            <a:r>
              <a:rPr lang="en-US" sz="4342" b="1" spc="-86" dirty="0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FA22-BCS-006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277292" y="2693215"/>
            <a:ext cx="10090234" cy="4924128"/>
            <a:chOff x="0" y="0"/>
            <a:chExt cx="3160746" cy="1542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60745" cy="1542473"/>
            </a:xfrm>
            <a:custGeom>
              <a:avLst/>
              <a:gdLst/>
              <a:ahLst/>
              <a:cxnLst/>
              <a:rect l="l" t="t" r="r" b="b"/>
              <a:pathLst>
                <a:path w="3160745" h="1542473">
                  <a:moveTo>
                    <a:pt x="34527" y="0"/>
                  </a:moveTo>
                  <a:lnTo>
                    <a:pt x="3126218" y="0"/>
                  </a:lnTo>
                  <a:cubicBezTo>
                    <a:pt x="3145287" y="0"/>
                    <a:pt x="3160745" y="15458"/>
                    <a:pt x="3160745" y="34527"/>
                  </a:cubicBezTo>
                  <a:lnTo>
                    <a:pt x="3160745" y="1507946"/>
                  </a:lnTo>
                  <a:cubicBezTo>
                    <a:pt x="3160745" y="1527015"/>
                    <a:pt x="3145287" y="1542473"/>
                    <a:pt x="3126218" y="1542473"/>
                  </a:cubicBezTo>
                  <a:lnTo>
                    <a:pt x="34527" y="1542473"/>
                  </a:lnTo>
                  <a:cubicBezTo>
                    <a:pt x="15458" y="1542473"/>
                    <a:pt x="0" y="1527015"/>
                    <a:pt x="0" y="1507946"/>
                  </a:cubicBezTo>
                  <a:lnTo>
                    <a:pt x="0" y="34527"/>
                  </a:lnTo>
                  <a:cubicBezTo>
                    <a:pt x="0" y="15458"/>
                    <a:pt x="15458" y="0"/>
                    <a:pt x="34527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160746" cy="1580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488696" y="6385721"/>
            <a:ext cx="323665" cy="323665"/>
          </a:xfrm>
          <a:custGeom>
            <a:avLst/>
            <a:gdLst/>
            <a:ahLst/>
            <a:cxnLst/>
            <a:rect l="l" t="t" r="r" b="b"/>
            <a:pathLst>
              <a:path w="323665" h="323665">
                <a:moveTo>
                  <a:pt x="0" y="0"/>
                </a:moveTo>
                <a:lnTo>
                  <a:pt x="323665" y="0"/>
                </a:lnTo>
                <a:lnTo>
                  <a:pt x="323665" y="323665"/>
                </a:lnTo>
                <a:lnTo>
                  <a:pt x="0" y="3236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7488841" y="5763989"/>
            <a:ext cx="323520" cy="323665"/>
          </a:xfrm>
          <a:custGeom>
            <a:avLst/>
            <a:gdLst/>
            <a:ahLst/>
            <a:cxnLst/>
            <a:rect l="l" t="t" r="r" b="b"/>
            <a:pathLst>
              <a:path w="323520" h="323665">
                <a:moveTo>
                  <a:pt x="0" y="0"/>
                </a:moveTo>
                <a:lnTo>
                  <a:pt x="323520" y="0"/>
                </a:lnTo>
                <a:lnTo>
                  <a:pt x="323520" y="323665"/>
                </a:lnTo>
                <a:lnTo>
                  <a:pt x="0" y="3236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7488696" y="5142256"/>
            <a:ext cx="323665" cy="323665"/>
          </a:xfrm>
          <a:custGeom>
            <a:avLst/>
            <a:gdLst/>
            <a:ahLst/>
            <a:cxnLst/>
            <a:rect l="l" t="t" r="r" b="b"/>
            <a:pathLst>
              <a:path w="323665" h="323665">
                <a:moveTo>
                  <a:pt x="0" y="0"/>
                </a:moveTo>
                <a:lnTo>
                  <a:pt x="323665" y="0"/>
                </a:lnTo>
                <a:lnTo>
                  <a:pt x="323665" y="323665"/>
                </a:lnTo>
                <a:lnTo>
                  <a:pt x="0" y="3236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68394" y="2100713"/>
            <a:ext cx="6083085" cy="6083085"/>
          </a:xfrm>
          <a:custGeom>
            <a:avLst/>
            <a:gdLst/>
            <a:ahLst/>
            <a:cxnLst/>
            <a:rect l="l" t="t" r="r" b="b"/>
            <a:pathLst>
              <a:path w="6083085" h="6083085">
                <a:moveTo>
                  <a:pt x="0" y="0"/>
                </a:moveTo>
                <a:lnTo>
                  <a:pt x="6083085" y="0"/>
                </a:lnTo>
                <a:lnTo>
                  <a:pt x="6083085" y="6083086"/>
                </a:lnTo>
                <a:lnTo>
                  <a:pt x="0" y="60830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469412" y="2667169"/>
            <a:ext cx="4950194" cy="4950174"/>
            <a:chOff x="0" y="0"/>
            <a:chExt cx="6350000" cy="6349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0"/>
              <a:stretch>
                <a:fillRect t="-25047" b="-25047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7197737" y="4532216"/>
            <a:ext cx="42696" cy="2482460"/>
            <a:chOff x="0" y="0"/>
            <a:chExt cx="13374" cy="77762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374" cy="777626"/>
            </a:xfrm>
            <a:custGeom>
              <a:avLst/>
              <a:gdLst/>
              <a:ahLst/>
              <a:cxnLst/>
              <a:rect l="l" t="t" r="r" b="b"/>
              <a:pathLst>
                <a:path w="13374" h="777626">
                  <a:moveTo>
                    <a:pt x="0" y="0"/>
                  </a:moveTo>
                  <a:lnTo>
                    <a:pt x="13374" y="0"/>
                  </a:lnTo>
                  <a:lnTo>
                    <a:pt x="13374" y="777626"/>
                  </a:lnTo>
                  <a:lnTo>
                    <a:pt x="0" y="77762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374" cy="815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811589" y="8007246"/>
            <a:ext cx="4201427" cy="420142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AEEA00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1868494" y="-2100713"/>
            <a:ext cx="4201427" cy="4201427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AEEA00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067950" y="6633635"/>
            <a:ext cx="762083" cy="762083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575233" y="9258300"/>
            <a:ext cx="1614906" cy="1614906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13760286" y="588189"/>
            <a:ext cx="4102606" cy="881021"/>
          </a:xfrm>
          <a:custGeom>
            <a:avLst/>
            <a:gdLst/>
            <a:ahLst/>
            <a:cxnLst/>
            <a:rect l="l" t="t" r="r" b="b"/>
            <a:pathLst>
              <a:path w="4102606" h="881021">
                <a:moveTo>
                  <a:pt x="0" y="0"/>
                </a:moveTo>
                <a:lnTo>
                  <a:pt x="4102606" y="0"/>
                </a:lnTo>
                <a:lnTo>
                  <a:pt x="4102606" y="881022"/>
                </a:lnTo>
                <a:lnTo>
                  <a:pt x="0" y="88102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5173" b="-5173"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7938726" y="5672185"/>
            <a:ext cx="5164410" cy="4464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845"/>
              </a:lnSpc>
            </a:pPr>
            <a:r>
              <a:rPr lang="en-US" sz="2746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abdullahrafiq463@gmail.com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938726" y="6346472"/>
            <a:ext cx="4250384" cy="463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5"/>
              </a:lnSpc>
            </a:pPr>
            <a:r>
              <a:rPr lang="en-US" sz="274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Faisalabad Road, Okara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938726" y="5040817"/>
            <a:ext cx="3857414" cy="530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12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0322 5912989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456971" y="4123242"/>
            <a:ext cx="3374058" cy="647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8"/>
              </a:lnSpc>
            </a:pPr>
            <a:r>
              <a:rPr lang="en-US" sz="3756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Workers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638680" y="2948548"/>
            <a:ext cx="4690387" cy="861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16"/>
              </a:lnSpc>
              <a:spcBef>
                <a:spcPct val="0"/>
              </a:spcBef>
            </a:pPr>
            <a:r>
              <a:rPr lang="en-US" sz="5082" b="1" spc="47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81967" y="-2828925"/>
            <a:ext cx="5657850" cy="565785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710892" y="0"/>
            <a:ext cx="6648057" cy="10287000"/>
            <a:chOff x="0" y="0"/>
            <a:chExt cx="1750928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50928" cy="2709333"/>
            </a:xfrm>
            <a:custGeom>
              <a:avLst/>
              <a:gdLst/>
              <a:ahLst/>
              <a:cxnLst/>
              <a:rect l="l" t="t" r="r" b="b"/>
              <a:pathLst>
                <a:path w="1750928" h="2709333">
                  <a:moveTo>
                    <a:pt x="0" y="0"/>
                  </a:moveTo>
                  <a:lnTo>
                    <a:pt x="1750928" y="0"/>
                  </a:lnTo>
                  <a:lnTo>
                    <a:pt x="17509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750928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710892" y="0"/>
            <a:ext cx="6577108" cy="10287000"/>
          </a:xfrm>
          <a:custGeom>
            <a:avLst/>
            <a:gdLst/>
            <a:ahLst/>
            <a:cxnLst/>
            <a:rect l="l" t="t" r="r" b="b"/>
            <a:pathLst>
              <a:path w="6577108" h="10287000">
                <a:moveTo>
                  <a:pt x="0" y="0"/>
                </a:moveTo>
                <a:lnTo>
                  <a:pt x="6577108" y="0"/>
                </a:lnTo>
                <a:lnTo>
                  <a:pt x="65771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</a:blip>
            <a:stretch>
              <a:fillRect l="-67377" r="-67377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-1390959" y="8567821"/>
            <a:ext cx="3086100" cy="30861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06536" y="3314080"/>
            <a:ext cx="654889" cy="65488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295137" y="1195704"/>
            <a:ext cx="6147002" cy="1367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252"/>
              </a:lnSpc>
              <a:spcBef>
                <a:spcPct val="0"/>
              </a:spcBef>
            </a:pPr>
            <a:r>
              <a:rPr lang="en-US" sz="8037" b="1" spc="-160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Agenda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95141" y="3029433"/>
            <a:ext cx="7913751" cy="5696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6227" lvl="1" indent="-428113" algn="l">
              <a:lnSpc>
                <a:spcPts val="6583"/>
              </a:lnSpc>
              <a:buFont typeface="Arial"/>
              <a:buChar char="•"/>
            </a:pPr>
            <a:r>
              <a:rPr lang="en-US" sz="396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About the Project</a:t>
            </a:r>
          </a:p>
          <a:p>
            <a:pPr marL="856227" lvl="1" indent="-428113" algn="l">
              <a:lnSpc>
                <a:spcPts val="6583"/>
              </a:lnSpc>
              <a:buFont typeface="Arial"/>
              <a:buChar char="•"/>
            </a:pPr>
            <a:r>
              <a:rPr lang="en-US" sz="396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Identified Problem</a:t>
            </a:r>
          </a:p>
          <a:p>
            <a:pPr marL="856227" lvl="1" indent="-428113" algn="l">
              <a:lnSpc>
                <a:spcPts val="6583"/>
              </a:lnSpc>
              <a:buFont typeface="Arial"/>
              <a:buChar char="•"/>
            </a:pPr>
            <a:r>
              <a:rPr lang="en-US" sz="396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Solution Overview</a:t>
            </a:r>
          </a:p>
          <a:p>
            <a:pPr marL="856227" lvl="1" indent="-428113" algn="l">
              <a:lnSpc>
                <a:spcPts val="6583"/>
              </a:lnSpc>
              <a:buFont typeface="Arial"/>
              <a:buChar char="•"/>
            </a:pPr>
            <a:r>
              <a:rPr lang="en-US" sz="396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Key Features</a:t>
            </a:r>
          </a:p>
          <a:p>
            <a:pPr marL="856227" lvl="1" indent="-428113" algn="l">
              <a:lnSpc>
                <a:spcPts val="6583"/>
              </a:lnSpc>
              <a:buFont typeface="Arial"/>
              <a:buChar char="•"/>
            </a:pPr>
            <a:r>
              <a:rPr lang="en-US" sz="396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Services</a:t>
            </a:r>
          </a:p>
          <a:p>
            <a:pPr marL="856227" lvl="1" indent="-428113" algn="l">
              <a:lnSpc>
                <a:spcPts val="6583"/>
              </a:lnSpc>
              <a:buFont typeface="Arial"/>
              <a:buChar char="•"/>
            </a:pPr>
            <a:r>
              <a:rPr lang="en-US" sz="396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Impact on SDGs</a:t>
            </a:r>
          </a:p>
          <a:p>
            <a:pPr marL="856227" lvl="1" indent="-428113" algn="l">
              <a:lnSpc>
                <a:spcPts val="6583"/>
              </a:lnSpc>
              <a:buFont typeface="Arial"/>
              <a:buChar char="•"/>
            </a:pPr>
            <a:r>
              <a:rPr lang="en-US" sz="396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Testimonials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2778327" y="7417124"/>
            <a:ext cx="12710840" cy="1184047"/>
          </a:xfrm>
          <a:custGeom>
            <a:avLst/>
            <a:gdLst/>
            <a:ahLst/>
            <a:cxnLst/>
            <a:rect l="l" t="t" r="r" b="b"/>
            <a:pathLst>
              <a:path w="12710840" h="1184047">
                <a:moveTo>
                  <a:pt x="0" y="0"/>
                </a:moveTo>
                <a:lnTo>
                  <a:pt x="12710840" y="0"/>
                </a:lnTo>
                <a:lnTo>
                  <a:pt x="12710840" y="1184046"/>
                </a:lnTo>
                <a:lnTo>
                  <a:pt x="0" y="11840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</a:blip>
            <a:stretch>
              <a:fillRect b="-2086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4491629"/>
            <a:chOff x="0" y="0"/>
            <a:chExt cx="4816593" cy="118298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1182980"/>
            </a:xfrm>
            <a:custGeom>
              <a:avLst/>
              <a:gdLst/>
              <a:ahLst/>
              <a:cxnLst/>
              <a:rect l="l" t="t" r="r" b="b"/>
              <a:pathLst>
                <a:path w="4816592" h="1182980">
                  <a:moveTo>
                    <a:pt x="0" y="0"/>
                  </a:moveTo>
                  <a:lnTo>
                    <a:pt x="4816592" y="0"/>
                  </a:lnTo>
                  <a:lnTo>
                    <a:pt x="4816592" y="1182980"/>
                  </a:lnTo>
                  <a:lnTo>
                    <a:pt x="0" y="1182980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12020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0"/>
            <a:ext cx="18288000" cy="4491629"/>
          </a:xfrm>
          <a:custGeom>
            <a:avLst/>
            <a:gdLst/>
            <a:ahLst/>
            <a:cxnLst/>
            <a:rect l="l" t="t" r="r" b="b"/>
            <a:pathLst>
              <a:path w="18288000" h="4491629">
                <a:moveTo>
                  <a:pt x="0" y="0"/>
                </a:moveTo>
                <a:lnTo>
                  <a:pt x="18288000" y="0"/>
                </a:lnTo>
                <a:lnTo>
                  <a:pt x="18288000" y="4491629"/>
                </a:lnTo>
                <a:lnTo>
                  <a:pt x="0" y="44916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9000"/>
            </a:blip>
            <a:stretch>
              <a:fillRect t="-85634" b="-85634"/>
            </a:stretch>
          </a:blipFill>
          <a:ln cap="sq">
            <a:noFill/>
            <a:prstDash val="solid"/>
            <a:miter/>
          </a:ln>
        </p:spPr>
      </p:sp>
      <p:grpSp>
        <p:nvGrpSpPr>
          <p:cNvPr id="7" name="Group 7"/>
          <p:cNvGrpSpPr/>
          <p:nvPr/>
        </p:nvGrpSpPr>
        <p:grpSpPr>
          <a:xfrm>
            <a:off x="2778327" y="2245814"/>
            <a:ext cx="12731346" cy="6137412"/>
            <a:chOff x="0" y="0"/>
            <a:chExt cx="3353112" cy="16164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53112" cy="1616438"/>
            </a:xfrm>
            <a:custGeom>
              <a:avLst/>
              <a:gdLst/>
              <a:ahLst/>
              <a:cxnLst/>
              <a:rect l="l" t="t" r="r" b="b"/>
              <a:pathLst>
                <a:path w="3353112" h="1616438">
                  <a:moveTo>
                    <a:pt x="15202" y="0"/>
                  </a:moveTo>
                  <a:lnTo>
                    <a:pt x="3337909" y="0"/>
                  </a:lnTo>
                  <a:cubicBezTo>
                    <a:pt x="3341941" y="0"/>
                    <a:pt x="3345808" y="1602"/>
                    <a:pt x="3348659" y="4453"/>
                  </a:cubicBezTo>
                  <a:cubicBezTo>
                    <a:pt x="3351510" y="7304"/>
                    <a:pt x="3353112" y="11171"/>
                    <a:pt x="3353112" y="15202"/>
                  </a:cubicBezTo>
                  <a:lnTo>
                    <a:pt x="3353112" y="1601235"/>
                  </a:lnTo>
                  <a:cubicBezTo>
                    <a:pt x="3353112" y="1605267"/>
                    <a:pt x="3351510" y="1609134"/>
                    <a:pt x="3348659" y="1611985"/>
                  </a:cubicBezTo>
                  <a:cubicBezTo>
                    <a:pt x="3345808" y="1614836"/>
                    <a:pt x="3341941" y="1616438"/>
                    <a:pt x="3337909" y="1616438"/>
                  </a:cubicBezTo>
                  <a:lnTo>
                    <a:pt x="15202" y="1616438"/>
                  </a:lnTo>
                  <a:cubicBezTo>
                    <a:pt x="11171" y="1616438"/>
                    <a:pt x="7304" y="1614836"/>
                    <a:pt x="4453" y="1611985"/>
                  </a:cubicBezTo>
                  <a:cubicBezTo>
                    <a:pt x="1602" y="1609134"/>
                    <a:pt x="0" y="1605267"/>
                    <a:pt x="0" y="1601235"/>
                  </a:cubicBezTo>
                  <a:lnTo>
                    <a:pt x="0" y="15202"/>
                  </a:lnTo>
                  <a:cubicBezTo>
                    <a:pt x="0" y="11171"/>
                    <a:pt x="1602" y="7304"/>
                    <a:pt x="4453" y="4453"/>
                  </a:cubicBezTo>
                  <a:cubicBezTo>
                    <a:pt x="7304" y="1602"/>
                    <a:pt x="11171" y="0"/>
                    <a:pt x="15202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3353112" cy="163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197628" y="3958210"/>
            <a:ext cx="11964095" cy="3974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81"/>
              </a:lnSpc>
            </a:pPr>
            <a:endParaRPr/>
          </a:p>
          <a:p>
            <a:pPr marL="618270" lvl="1" indent="-309135" algn="ctr">
              <a:lnSpc>
                <a:spcPts val="4581"/>
              </a:lnSpc>
              <a:buFont typeface="Arial"/>
              <a:buChar char="•"/>
            </a:pPr>
            <a:r>
              <a:rPr lang="en-US" sz="286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Mission</a:t>
            </a:r>
            <a:r>
              <a:rPr lang="en-US" sz="286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: Empower individuals by connecting them with trustworthy local workers for everyday tasks.</a:t>
            </a:r>
          </a:p>
          <a:p>
            <a:pPr algn="ctr">
              <a:lnSpc>
                <a:spcPts val="4581"/>
              </a:lnSpc>
            </a:pPr>
            <a:endParaRPr lang="en-US" sz="2863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18270" lvl="1" indent="-309135" algn="ctr">
              <a:lnSpc>
                <a:spcPts val="4581"/>
              </a:lnSpc>
              <a:buFont typeface="Arial"/>
              <a:buChar char="•"/>
            </a:pPr>
            <a:r>
              <a:rPr lang="en-US" sz="286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Vision:</a:t>
            </a:r>
            <a:r>
              <a:rPr lang="en-US" sz="286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Create a seamless platform that addresses the gap between service demand and availability in local communities.</a:t>
            </a:r>
          </a:p>
          <a:p>
            <a:pPr algn="ctr">
              <a:lnSpc>
                <a:spcPts val="4581"/>
              </a:lnSpc>
            </a:pPr>
            <a:endParaRPr lang="en-US" sz="2863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908188" y="2539255"/>
            <a:ext cx="10451118" cy="1158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82"/>
              </a:lnSpc>
              <a:spcBef>
                <a:spcPct val="0"/>
              </a:spcBef>
            </a:pPr>
            <a:r>
              <a:rPr lang="en-US" sz="6844" b="1" spc="-136">
                <a:solidFill>
                  <a:srgbClr val="FDFBF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About the Project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6113923" y="9258300"/>
            <a:ext cx="327444" cy="32744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648108" y="9258300"/>
            <a:ext cx="327444" cy="32744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161723" y="9258300"/>
            <a:ext cx="327444" cy="327444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32433" y="-339559"/>
            <a:ext cx="8956821" cy="11772679"/>
            <a:chOff x="0" y="0"/>
            <a:chExt cx="2171400" cy="285404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71400" cy="2854048"/>
            </a:xfrm>
            <a:custGeom>
              <a:avLst/>
              <a:gdLst/>
              <a:ahLst/>
              <a:cxnLst/>
              <a:rect l="l" t="t" r="r" b="b"/>
              <a:pathLst>
                <a:path w="2171400" h="2854048">
                  <a:moveTo>
                    <a:pt x="37167" y="0"/>
                  </a:moveTo>
                  <a:lnTo>
                    <a:pt x="2134233" y="0"/>
                  </a:lnTo>
                  <a:cubicBezTo>
                    <a:pt x="2154760" y="0"/>
                    <a:pt x="2171400" y="16640"/>
                    <a:pt x="2171400" y="37167"/>
                  </a:cubicBezTo>
                  <a:lnTo>
                    <a:pt x="2171400" y="2816880"/>
                  </a:lnTo>
                  <a:cubicBezTo>
                    <a:pt x="2171400" y="2826738"/>
                    <a:pt x="2167484" y="2836192"/>
                    <a:pt x="2160514" y="2843162"/>
                  </a:cubicBezTo>
                  <a:cubicBezTo>
                    <a:pt x="2153544" y="2850132"/>
                    <a:pt x="2144090" y="2854048"/>
                    <a:pt x="2134233" y="2854048"/>
                  </a:cubicBezTo>
                  <a:lnTo>
                    <a:pt x="37167" y="2854048"/>
                  </a:lnTo>
                  <a:cubicBezTo>
                    <a:pt x="27310" y="2854048"/>
                    <a:pt x="17856" y="2850132"/>
                    <a:pt x="10886" y="2843162"/>
                  </a:cubicBezTo>
                  <a:cubicBezTo>
                    <a:pt x="3916" y="2836192"/>
                    <a:pt x="0" y="2826738"/>
                    <a:pt x="0" y="2816880"/>
                  </a:cubicBezTo>
                  <a:lnTo>
                    <a:pt x="0" y="37167"/>
                  </a:lnTo>
                  <a:cubicBezTo>
                    <a:pt x="0" y="27310"/>
                    <a:pt x="3916" y="17856"/>
                    <a:pt x="10886" y="10886"/>
                  </a:cubicBezTo>
                  <a:cubicBezTo>
                    <a:pt x="17856" y="3916"/>
                    <a:pt x="27310" y="0"/>
                    <a:pt x="37167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171400" cy="28730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9832433" y="-339559"/>
            <a:ext cx="8735127" cy="6811477"/>
            <a:chOff x="0" y="0"/>
            <a:chExt cx="6350000" cy="495160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49873" cy="4979162"/>
            </a:xfrm>
            <a:custGeom>
              <a:avLst/>
              <a:gdLst/>
              <a:ahLst/>
              <a:cxnLst/>
              <a:rect l="l" t="t" r="r" b="b"/>
              <a:pathLst>
                <a:path w="6349873" h="4979162">
                  <a:moveTo>
                    <a:pt x="292100" y="0"/>
                  </a:moveTo>
                  <a:cubicBezTo>
                    <a:pt x="131445" y="0"/>
                    <a:pt x="0" y="131445"/>
                    <a:pt x="0" y="292100"/>
                  </a:cubicBezTo>
                  <a:lnTo>
                    <a:pt x="0" y="3332480"/>
                  </a:lnTo>
                  <a:cubicBezTo>
                    <a:pt x="0" y="3493135"/>
                    <a:pt x="128397" y="3652520"/>
                    <a:pt x="285369" y="3686683"/>
                  </a:cubicBezTo>
                  <a:lnTo>
                    <a:pt x="6064504" y="4944999"/>
                  </a:lnTo>
                  <a:cubicBezTo>
                    <a:pt x="6221476" y="4979162"/>
                    <a:pt x="6349873" y="4875657"/>
                    <a:pt x="6349873" y="4715002"/>
                  </a:cubicBezTo>
                  <a:lnTo>
                    <a:pt x="6349873" y="292100"/>
                  </a:lnTo>
                  <a:cubicBezTo>
                    <a:pt x="6349873" y="131445"/>
                    <a:pt x="6218428" y="0"/>
                    <a:pt x="6057773" y="0"/>
                  </a:cubicBezTo>
                  <a:lnTo>
                    <a:pt x="292100" y="0"/>
                  </a:lnTo>
                  <a:close/>
                </a:path>
              </a:pathLst>
            </a:custGeom>
            <a:blipFill>
              <a:blip r:embed="rId2"/>
              <a:stretch>
                <a:fillRect l="-8520" r="-8520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>
            <a:off x="10334905" y="5642237"/>
            <a:ext cx="2264637" cy="1659361"/>
          </a:xfrm>
          <a:custGeom>
            <a:avLst/>
            <a:gdLst/>
            <a:ahLst/>
            <a:cxnLst/>
            <a:rect l="l" t="t" r="r" b="b"/>
            <a:pathLst>
              <a:path w="2264637" h="1659361">
                <a:moveTo>
                  <a:pt x="0" y="0"/>
                </a:moveTo>
                <a:lnTo>
                  <a:pt x="2264637" y="0"/>
                </a:lnTo>
                <a:lnTo>
                  <a:pt x="2264637" y="1659362"/>
                </a:lnTo>
                <a:lnTo>
                  <a:pt x="0" y="16593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942975"/>
            <a:ext cx="5376858" cy="803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44"/>
              </a:lnSpc>
              <a:spcBef>
                <a:spcPct val="0"/>
              </a:spcBef>
            </a:pPr>
            <a:r>
              <a:rPr lang="en-US" sz="4746" b="1" spc="-94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Identified Problem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089746"/>
            <a:ext cx="6274156" cy="7706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5681" lvl="1" indent="-372840" algn="l">
              <a:lnSpc>
                <a:spcPts val="5146"/>
              </a:lnSpc>
              <a:buFont typeface="Arial"/>
              <a:buChar char="•"/>
            </a:pPr>
            <a:r>
              <a:rPr lang="en-US" sz="3453" u="none" strike="noStrike" spc="5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Lack of trusted and authentic workers for household or outdoor tasks.</a:t>
            </a:r>
          </a:p>
          <a:p>
            <a:pPr marL="745681" lvl="1" indent="-372840" algn="l">
              <a:lnSpc>
                <a:spcPts val="5146"/>
              </a:lnSpc>
              <a:buFont typeface="Arial"/>
              <a:buChar char="•"/>
            </a:pPr>
            <a:r>
              <a:rPr lang="en-US" sz="3453" u="none" strike="noStrike" spc="5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Difficulty in finding skilled workers without proper market knowledge.</a:t>
            </a:r>
          </a:p>
          <a:p>
            <a:pPr marL="745681" lvl="1" indent="-372840" algn="l">
              <a:lnSpc>
                <a:spcPts val="5146"/>
              </a:lnSpc>
              <a:buFont typeface="Arial"/>
              <a:buChar char="•"/>
            </a:pPr>
            <a:r>
              <a:rPr lang="en-US" sz="3453" u="none" strike="noStrike" spc="55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Limited accessibility to reliable resources in local areas.</a:t>
            </a:r>
          </a:p>
          <a:p>
            <a:pPr marL="0" lvl="0" indent="0" algn="l">
              <a:lnSpc>
                <a:spcPts val="4848"/>
              </a:lnSpc>
            </a:pPr>
            <a:endParaRPr lang="en-US" sz="3453" u="none" strike="noStrike" spc="55">
              <a:solidFill>
                <a:srgbClr val="191919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848"/>
            <a:ext cx="18288000" cy="10251030"/>
            <a:chOff x="0" y="0"/>
            <a:chExt cx="4816593" cy="269986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699860"/>
            </a:xfrm>
            <a:custGeom>
              <a:avLst/>
              <a:gdLst/>
              <a:ahLst/>
              <a:cxnLst/>
              <a:rect l="l" t="t" r="r" b="b"/>
              <a:pathLst>
                <a:path w="4816592" h="2699860">
                  <a:moveTo>
                    <a:pt x="0" y="0"/>
                  </a:moveTo>
                  <a:lnTo>
                    <a:pt x="4816592" y="0"/>
                  </a:lnTo>
                  <a:lnTo>
                    <a:pt x="4816592" y="2699860"/>
                  </a:lnTo>
                  <a:lnTo>
                    <a:pt x="0" y="26998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37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5"/>
                </a:lnSpc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8446" y="405369"/>
            <a:ext cx="9928205" cy="9680282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440437" y="1481940"/>
            <a:ext cx="5804516" cy="795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569"/>
              </a:lnSpc>
              <a:spcBef>
                <a:spcPct val="0"/>
              </a:spcBef>
            </a:pPr>
            <a:r>
              <a:rPr lang="en-US" sz="4692" b="1" spc="-93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Solution Overview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40437" y="2775592"/>
            <a:ext cx="4276000" cy="555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31"/>
              </a:lnSpc>
              <a:spcBef>
                <a:spcPct val="0"/>
              </a:spcBef>
            </a:pPr>
            <a:r>
              <a:rPr lang="en-US" sz="3236" b="1" spc="-64">
                <a:solidFill>
                  <a:srgbClr val="10686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Platform Description: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49170" y="3275756"/>
            <a:ext cx="7119370" cy="119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9404" lvl="1" indent="-244702" algn="l">
              <a:lnSpc>
                <a:spcPts val="3400"/>
              </a:lnSpc>
              <a:buFont typeface="Arial"/>
              <a:buChar char="•"/>
            </a:pPr>
            <a:r>
              <a:rPr lang="en-US" sz="2266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A web-based platform connecting people with local workers for various services.</a:t>
            </a:r>
          </a:p>
          <a:p>
            <a:pPr marL="0" lvl="0" indent="0" algn="l">
              <a:lnSpc>
                <a:spcPts val="2800"/>
              </a:lnSpc>
            </a:pPr>
            <a:endParaRPr lang="en-US" sz="2266">
              <a:solidFill>
                <a:srgbClr val="343432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40437" y="4587536"/>
            <a:ext cx="4493466" cy="555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31"/>
              </a:lnSpc>
              <a:spcBef>
                <a:spcPct val="0"/>
              </a:spcBef>
            </a:pPr>
            <a:r>
              <a:rPr lang="en-US" sz="3236" b="1" spc="-64">
                <a:solidFill>
                  <a:srgbClr val="10686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How It Works: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49170" y="5257800"/>
            <a:ext cx="7010637" cy="2628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0993" lvl="1" indent="-255497" algn="l">
              <a:lnSpc>
                <a:spcPts val="3550"/>
              </a:lnSpc>
              <a:buFont typeface="Arial"/>
              <a:buChar char="•"/>
            </a:pPr>
            <a:r>
              <a:rPr lang="en-US" sz="2366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Users search for workers by area and skill.</a:t>
            </a:r>
          </a:p>
          <a:p>
            <a:pPr marL="510993" lvl="1" indent="-255497" algn="l">
              <a:lnSpc>
                <a:spcPts val="3550"/>
              </a:lnSpc>
              <a:buFont typeface="Arial"/>
              <a:buChar char="•"/>
            </a:pPr>
            <a:r>
              <a:rPr lang="en-US" sz="2366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Workers list their services with profiles and reviews.</a:t>
            </a:r>
          </a:p>
          <a:p>
            <a:pPr marL="510993" lvl="1" indent="-255497" algn="l">
              <a:lnSpc>
                <a:spcPts val="3550"/>
              </a:lnSpc>
              <a:buFont typeface="Arial"/>
              <a:buChar char="•"/>
            </a:pPr>
            <a:r>
              <a:rPr lang="en-US" sz="2366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Secure hiring and payment options ensure trust and transparency</a:t>
            </a:r>
          </a:p>
          <a:p>
            <a:pPr marL="0" lvl="0" indent="0" algn="l">
              <a:lnSpc>
                <a:spcPts val="3250"/>
              </a:lnSpc>
            </a:pPr>
            <a:endParaRPr lang="en-US" sz="2366">
              <a:solidFill>
                <a:srgbClr val="343432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549170" y="7665884"/>
            <a:ext cx="4276000" cy="572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71"/>
              </a:lnSpc>
              <a:spcBef>
                <a:spcPct val="0"/>
              </a:spcBef>
            </a:pPr>
            <a:r>
              <a:rPr lang="en-US" sz="3336" b="1" spc="-66">
                <a:solidFill>
                  <a:srgbClr val="10686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Outcome: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40437" y="8443658"/>
            <a:ext cx="6609283" cy="793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50"/>
              </a:lnSpc>
            </a:pPr>
            <a:r>
              <a:rPr lang="en-US" sz="2166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Efficient, reliable, and mutually beneficial connections.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94300" y="3675559"/>
            <a:ext cx="3293700" cy="6611441"/>
          </a:xfrm>
          <a:custGeom>
            <a:avLst/>
            <a:gdLst/>
            <a:ahLst/>
            <a:cxnLst/>
            <a:rect l="l" t="t" r="r" b="b"/>
            <a:pathLst>
              <a:path w="3293700" h="6611441">
                <a:moveTo>
                  <a:pt x="0" y="0"/>
                </a:moveTo>
                <a:lnTo>
                  <a:pt x="3293700" y="0"/>
                </a:lnTo>
                <a:lnTo>
                  <a:pt x="3293700" y="6611441"/>
                </a:lnTo>
                <a:lnTo>
                  <a:pt x="0" y="66114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-1801378" y="-610072"/>
            <a:ext cx="3299321" cy="4114800"/>
          </a:xfrm>
          <a:custGeom>
            <a:avLst/>
            <a:gdLst/>
            <a:ahLst/>
            <a:cxnLst/>
            <a:rect l="l" t="t" r="r" b="b"/>
            <a:pathLst>
              <a:path w="3299321" h="4114800">
                <a:moveTo>
                  <a:pt x="0" y="0"/>
                </a:moveTo>
                <a:lnTo>
                  <a:pt x="3299321" y="0"/>
                </a:lnTo>
                <a:lnTo>
                  <a:pt x="329932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1885414" y="588232"/>
            <a:ext cx="6285737" cy="795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569"/>
              </a:lnSpc>
              <a:spcBef>
                <a:spcPct val="0"/>
              </a:spcBef>
            </a:pPr>
            <a:r>
              <a:rPr lang="en-US" sz="4692" b="1" u="sng" spc="-93" dirty="0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Features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5620" y="2241688"/>
            <a:ext cx="14668680" cy="6657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139" b="1" dirty="0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Register Workers</a:t>
            </a:r>
          </a:p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139" dirty="0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Easy registration process for workers to showcase their skills and availability.</a:t>
            </a:r>
          </a:p>
          <a:p>
            <a:pPr algn="ctr">
              <a:lnSpc>
                <a:spcPts val="4080"/>
              </a:lnSpc>
              <a:spcBef>
                <a:spcPct val="0"/>
              </a:spcBef>
            </a:pPr>
            <a:endParaRPr lang="en-US" sz="3139" dirty="0">
              <a:solidFill>
                <a:srgbClr val="191919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139" b="1" dirty="0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Hire Workers</a:t>
            </a:r>
          </a:p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139" dirty="0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Users can effortlessly hire verified workers for household or outdoor tasks.</a:t>
            </a:r>
          </a:p>
          <a:p>
            <a:pPr algn="ctr">
              <a:lnSpc>
                <a:spcPts val="4080"/>
              </a:lnSpc>
              <a:spcBef>
                <a:spcPct val="0"/>
              </a:spcBef>
            </a:pPr>
            <a:endParaRPr lang="en-US" sz="3139" dirty="0">
              <a:solidFill>
                <a:srgbClr val="191919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139" b="1" dirty="0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FAQ and Assistance</a:t>
            </a:r>
          </a:p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139" dirty="0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Dedicated FAQ section to answer common queries.</a:t>
            </a:r>
          </a:p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139" dirty="0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24/7 assistance to resolve user concerns.</a:t>
            </a:r>
          </a:p>
          <a:p>
            <a:pPr algn="ctr">
              <a:lnSpc>
                <a:spcPts val="4080"/>
              </a:lnSpc>
              <a:spcBef>
                <a:spcPct val="0"/>
              </a:spcBef>
            </a:pPr>
            <a:endParaRPr lang="en-US" sz="3139" dirty="0">
              <a:solidFill>
                <a:srgbClr val="191919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139" b="1" dirty="0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Transparent Pricing</a:t>
            </a:r>
          </a:p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139" dirty="0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Clear and upfront pricing for all services, ensuring no hidden costs.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49498" y="144157"/>
            <a:ext cx="1878690" cy="1144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369"/>
              </a:lnSpc>
              <a:spcBef>
                <a:spcPct val="0"/>
              </a:spcBef>
            </a:pPr>
            <a:r>
              <a:rPr lang="en-US" sz="6692" b="1" spc="-133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SDG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1997137" y="7075637"/>
            <a:ext cx="5578401" cy="557840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684175" y="7005833"/>
            <a:ext cx="452472" cy="45247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017929" y="-2533783"/>
            <a:ext cx="5002094" cy="500209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>
                <a:alpha val="32941"/>
              </a:srgbClr>
            </a:solidFill>
            <a:ln w="742950" cap="sq">
              <a:solidFill>
                <a:srgbClr val="106861">
                  <a:alpha val="32941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809335" y="8388753"/>
            <a:ext cx="1183417" cy="1183417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04918" y="1358469"/>
            <a:ext cx="6617517" cy="4018186"/>
            <a:chOff x="0" y="0"/>
            <a:chExt cx="1531464" cy="92991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31464" cy="929912"/>
            </a:xfrm>
            <a:custGeom>
              <a:avLst/>
              <a:gdLst/>
              <a:ahLst/>
              <a:cxnLst/>
              <a:rect l="l" t="t" r="r" b="b"/>
              <a:pathLst>
                <a:path w="1531464" h="929912">
                  <a:moveTo>
                    <a:pt x="37437" y="0"/>
                  </a:moveTo>
                  <a:lnTo>
                    <a:pt x="1494027" y="0"/>
                  </a:lnTo>
                  <a:cubicBezTo>
                    <a:pt x="1503956" y="0"/>
                    <a:pt x="1513478" y="3944"/>
                    <a:pt x="1520499" y="10965"/>
                  </a:cubicBezTo>
                  <a:cubicBezTo>
                    <a:pt x="1527520" y="17986"/>
                    <a:pt x="1531464" y="27508"/>
                    <a:pt x="1531464" y="37437"/>
                  </a:cubicBezTo>
                  <a:lnTo>
                    <a:pt x="1531464" y="892474"/>
                  </a:lnTo>
                  <a:cubicBezTo>
                    <a:pt x="1531464" y="902403"/>
                    <a:pt x="1527520" y="911926"/>
                    <a:pt x="1520499" y="918946"/>
                  </a:cubicBezTo>
                  <a:cubicBezTo>
                    <a:pt x="1513478" y="925967"/>
                    <a:pt x="1503956" y="929912"/>
                    <a:pt x="1494027" y="929912"/>
                  </a:cubicBezTo>
                  <a:lnTo>
                    <a:pt x="37437" y="929912"/>
                  </a:lnTo>
                  <a:cubicBezTo>
                    <a:pt x="27508" y="929912"/>
                    <a:pt x="17986" y="925967"/>
                    <a:pt x="10965" y="918946"/>
                  </a:cubicBezTo>
                  <a:cubicBezTo>
                    <a:pt x="3944" y="911926"/>
                    <a:pt x="0" y="902403"/>
                    <a:pt x="0" y="892474"/>
                  </a:cubicBezTo>
                  <a:lnTo>
                    <a:pt x="0" y="37437"/>
                  </a:lnTo>
                  <a:cubicBezTo>
                    <a:pt x="0" y="27508"/>
                    <a:pt x="3944" y="17986"/>
                    <a:pt x="10965" y="10965"/>
                  </a:cubicBezTo>
                  <a:cubicBezTo>
                    <a:pt x="17986" y="3944"/>
                    <a:pt x="27508" y="0"/>
                    <a:pt x="37437" y="0"/>
                  </a:cubicBezTo>
                  <a:close/>
                </a:path>
              </a:pathLst>
            </a:custGeom>
            <a:solidFill>
              <a:srgbClr val="FFFFFF"/>
            </a:solidFill>
            <a:ln w="10477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31464" cy="9680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92063" y="1878174"/>
            <a:ext cx="1228028" cy="1226514"/>
            <a:chOff x="0" y="0"/>
            <a:chExt cx="323431" cy="32303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23431" cy="323032"/>
            </a:xfrm>
            <a:custGeom>
              <a:avLst/>
              <a:gdLst/>
              <a:ahLst/>
              <a:cxnLst/>
              <a:rect l="l" t="t" r="r" b="b"/>
              <a:pathLst>
                <a:path w="323431" h="323032">
                  <a:moveTo>
                    <a:pt x="0" y="0"/>
                  </a:moveTo>
                  <a:lnTo>
                    <a:pt x="323431" y="0"/>
                  </a:lnTo>
                  <a:lnTo>
                    <a:pt x="323431" y="323032"/>
                  </a:lnTo>
                  <a:lnTo>
                    <a:pt x="0" y="3230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14300"/>
              <a:ext cx="323431" cy="4373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076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476657" y="3230973"/>
            <a:ext cx="5722778" cy="1669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7700" lvl="1" indent="-278850" algn="l">
              <a:lnSpc>
                <a:spcPts val="3306"/>
              </a:lnSpc>
              <a:buFont typeface="Arial"/>
              <a:buChar char="•"/>
            </a:pPr>
            <a:r>
              <a:rPr lang="en-US" sz="2583">
                <a:solidFill>
                  <a:srgbClr val="231F20"/>
                </a:solidFill>
                <a:latin typeface="Open Sauce"/>
                <a:ea typeface="Open Sauce"/>
                <a:cs typeface="Open Sauce"/>
                <a:sym typeface="Open Sauce"/>
              </a:rPr>
              <a:t>Promotes employment opportunities for local workers.</a:t>
            </a:r>
          </a:p>
          <a:p>
            <a:pPr marL="557700" lvl="1" indent="-278850" algn="l">
              <a:lnSpc>
                <a:spcPts val="3306"/>
              </a:lnSpc>
              <a:spcBef>
                <a:spcPct val="0"/>
              </a:spcBef>
              <a:buFont typeface="Arial"/>
              <a:buChar char="•"/>
            </a:pPr>
            <a:r>
              <a:rPr lang="en-US" sz="2583">
                <a:solidFill>
                  <a:srgbClr val="231F20"/>
                </a:solidFill>
                <a:latin typeface="Open Sauce"/>
                <a:ea typeface="Open Sauce"/>
                <a:cs typeface="Open Sauce"/>
                <a:sym typeface="Open Sauce"/>
              </a:rPr>
              <a:t>Enhances economic activity within communities.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980865" y="1661551"/>
            <a:ext cx="5218570" cy="1219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9"/>
              </a:lnSpc>
              <a:spcBef>
                <a:spcPct val="0"/>
              </a:spcBef>
            </a:pPr>
            <a:r>
              <a:rPr lang="en-US" sz="3757" b="1">
                <a:solidFill>
                  <a:srgbClr val="33323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Decent Work and Economic Growth</a:t>
            </a:r>
          </a:p>
        </p:txBody>
      </p:sp>
      <p:sp>
        <p:nvSpPr>
          <p:cNvPr id="23" name="Freeform 23"/>
          <p:cNvSpPr/>
          <p:nvPr/>
        </p:nvSpPr>
        <p:spPr>
          <a:xfrm>
            <a:off x="1055815" y="2050422"/>
            <a:ext cx="841683" cy="841683"/>
          </a:xfrm>
          <a:custGeom>
            <a:avLst/>
            <a:gdLst/>
            <a:ahLst/>
            <a:cxnLst/>
            <a:rect l="l" t="t" r="r" b="b"/>
            <a:pathLst>
              <a:path w="841683" h="841683">
                <a:moveTo>
                  <a:pt x="0" y="0"/>
                </a:moveTo>
                <a:lnTo>
                  <a:pt x="841683" y="0"/>
                </a:lnTo>
                <a:lnTo>
                  <a:pt x="841683" y="841682"/>
                </a:lnTo>
                <a:lnTo>
                  <a:pt x="0" y="841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24" name="Group 24"/>
          <p:cNvGrpSpPr/>
          <p:nvPr/>
        </p:nvGrpSpPr>
        <p:grpSpPr>
          <a:xfrm>
            <a:off x="8401697" y="1358469"/>
            <a:ext cx="6617517" cy="4018186"/>
            <a:chOff x="0" y="0"/>
            <a:chExt cx="1531464" cy="92991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531464" cy="929912"/>
            </a:xfrm>
            <a:custGeom>
              <a:avLst/>
              <a:gdLst/>
              <a:ahLst/>
              <a:cxnLst/>
              <a:rect l="l" t="t" r="r" b="b"/>
              <a:pathLst>
                <a:path w="1531464" h="929912">
                  <a:moveTo>
                    <a:pt x="37437" y="0"/>
                  </a:moveTo>
                  <a:lnTo>
                    <a:pt x="1494027" y="0"/>
                  </a:lnTo>
                  <a:cubicBezTo>
                    <a:pt x="1503956" y="0"/>
                    <a:pt x="1513478" y="3944"/>
                    <a:pt x="1520499" y="10965"/>
                  </a:cubicBezTo>
                  <a:cubicBezTo>
                    <a:pt x="1527520" y="17986"/>
                    <a:pt x="1531464" y="27508"/>
                    <a:pt x="1531464" y="37437"/>
                  </a:cubicBezTo>
                  <a:lnTo>
                    <a:pt x="1531464" y="892474"/>
                  </a:lnTo>
                  <a:cubicBezTo>
                    <a:pt x="1531464" y="902403"/>
                    <a:pt x="1527520" y="911926"/>
                    <a:pt x="1520499" y="918946"/>
                  </a:cubicBezTo>
                  <a:cubicBezTo>
                    <a:pt x="1513478" y="925967"/>
                    <a:pt x="1503956" y="929912"/>
                    <a:pt x="1494027" y="929912"/>
                  </a:cubicBezTo>
                  <a:lnTo>
                    <a:pt x="37437" y="929912"/>
                  </a:lnTo>
                  <a:cubicBezTo>
                    <a:pt x="27508" y="929912"/>
                    <a:pt x="17986" y="925967"/>
                    <a:pt x="10965" y="918946"/>
                  </a:cubicBezTo>
                  <a:cubicBezTo>
                    <a:pt x="3944" y="911926"/>
                    <a:pt x="0" y="902403"/>
                    <a:pt x="0" y="892474"/>
                  </a:cubicBezTo>
                  <a:lnTo>
                    <a:pt x="0" y="37437"/>
                  </a:lnTo>
                  <a:cubicBezTo>
                    <a:pt x="0" y="27508"/>
                    <a:pt x="3944" y="17986"/>
                    <a:pt x="10965" y="10965"/>
                  </a:cubicBezTo>
                  <a:cubicBezTo>
                    <a:pt x="17986" y="3944"/>
                    <a:pt x="27508" y="0"/>
                    <a:pt x="37437" y="0"/>
                  </a:cubicBezTo>
                  <a:close/>
                </a:path>
              </a:pathLst>
            </a:custGeom>
            <a:solidFill>
              <a:srgbClr val="FFFFFF"/>
            </a:solidFill>
            <a:ln w="10477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1531464" cy="9680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8088842" y="1878174"/>
            <a:ext cx="1228028" cy="1226514"/>
            <a:chOff x="0" y="0"/>
            <a:chExt cx="323431" cy="32303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23431" cy="323032"/>
            </a:xfrm>
            <a:custGeom>
              <a:avLst/>
              <a:gdLst/>
              <a:ahLst/>
              <a:cxnLst/>
              <a:rect l="l" t="t" r="r" b="b"/>
              <a:pathLst>
                <a:path w="323431" h="323032">
                  <a:moveTo>
                    <a:pt x="0" y="0"/>
                  </a:moveTo>
                  <a:lnTo>
                    <a:pt x="323431" y="0"/>
                  </a:lnTo>
                  <a:lnTo>
                    <a:pt x="323431" y="323032"/>
                  </a:lnTo>
                  <a:lnTo>
                    <a:pt x="0" y="3230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114300"/>
              <a:ext cx="323431" cy="4373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076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8773436" y="3230973"/>
            <a:ext cx="5722778" cy="2867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7700" lvl="1" indent="-278850" algn="l">
              <a:lnSpc>
                <a:spcPts val="3306"/>
              </a:lnSpc>
              <a:buFont typeface="Arial"/>
              <a:buChar char="•"/>
            </a:pPr>
            <a:r>
              <a:rPr lang="en-US" sz="2583">
                <a:solidFill>
                  <a:srgbClr val="231F20"/>
                </a:solidFill>
                <a:latin typeface="Open Sauce"/>
                <a:ea typeface="Open Sauce"/>
                <a:cs typeface="Open Sauce"/>
                <a:sym typeface="Open Sauce"/>
              </a:rPr>
              <a:t>Builds resilient communities by fostering local collaboration.</a:t>
            </a:r>
          </a:p>
          <a:p>
            <a:pPr marL="557700" lvl="1" indent="-278850" algn="l">
              <a:lnSpc>
                <a:spcPts val="3306"/>
              </a:lnSpc>
              <a:buFont typeface="Arial"/>
              <a:buChar char="•"/>
            </a:pPr>
            <a:r>
              <a:rPr lang="en-US" sz="2583">
                <a:solidFill>
                  <a:srgbClr val="231F20"/>
                </a:solidFill>
                <a:latin typeface="Open Sauce"/>
                <a:ea typeface="Open Sauce"/>
                <a:cs typeface="Open Sauce"/>
                <a:sym typeface="Open Sauce"/>
              </a:rPr>
              <a:t>Strengthens trust and reduces dependency on external resources.</a:t>
            </a:r>
          </a:p>
          <a:p>
            <a:pPr marL="0" lvl="0" indent="0" algn="l">
              <a:lnSpc>
                <a:spcPts val="6250"/>
              </a:lnSpc>
              <a:spcBef>
                <a:spcPct val="0"/>
              </a:spcBef>
            </a:pPr>
            <a:endParaRPr lang="en-US" sz="2583">
              <a:solidFill>
                <a:srgbClr val="231F2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9277644" y="1661551"/>
            <a:ext cx="5218570" cy="1219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9"/>
              </a:lnSpc>
              <a:spcBef>
                <a:spcPct val="0"/>
              </a:spcBef>
            </a:pPr>
            <a:r>
              <a:rPr lang="en-US" sz="3757" b="1">
                <a:solidFill>
                  <a:srgbClr val="33323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Sustainable Cities and Communities</a:t>
            </a:r>
          </a:p>
        </p:txBody>
      </p:sp>
      <p:sp>
        <p:nvSpPr>
          <p:cNvPr id="32" name="Freeform 32"/>
          <p:cNvSpPr/>
          <p:nvPr/>
        </p:nvSpPr>
        <p:spPr>
          <a:xfrm>
            <a:off x="8352594" y="2050422"/>
            <a:ext cx="841683" cy="841683"/>
          </a:xfrm>
          <a:custGeom>
            <a:avLst/>
            <a:gdLst/>
            <a:ahLst/>
            <a:cxnLst/>
            <a:rect l="l" t="t" r="r" b="b"/>
            <a:pathLst>
              <a:path w="841683" h="841683">
                <a:moveTo>
                  <a:pt x="0" y="0"/>
                </a:moveTo>
                <a:lnTo>
                  <a:pt x="841683" y="0"/>
                </a:lnTo>
                <a:lnTo>
                  <a:pt x="841683" y="841682"/>
                </a:lnTo>
                <a:lnTo>
                  <a:pt x="0" y="841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3" name="Group 33"/>
          <p:cNvGrpSpPr/>
          <p:nvPr/>
        </p:nvGrpSpPr>
        <p:grpSpPr>
          <a:xfrm>
            <a:off x="8400411" y="5745744"/>
            <a:ext cx="6617517" cy="4018186"/>
            <a:chOff x="0" y="0"/>
            <a:chExt cx="1531464" cy="92991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531464" cy="929912"/>
            </a:xfrm>
            <a:custGeom>
              <a:avLst/>
              <a:gdLst/>
              <a:ahLst/>
              <a:cxnLst/>
              <a:rect l="l" t="t" r="r" b="b"/>
              <a:pathLst>
                <a:path w="1531464" h="929912">
                  <a:moveTo>
                    <a:pt x="37437" y="0"/>
                  </a:moveTo>
                  <a:lnTo>
                    <a:pt x="1494027" y="0"/>
                  </a:lnTo>
                  <a:cubicBezTo>
                    <a:pt x="1503956" y="0"/>
                    <a:pt x="1513478" y="3944"/>
                    <a:pt x="1520499" y="10965"/>
                  </a:cubicBezTo>
                  <a:cubicBezTo>
                    <a:pt x="1527520" y="17986"/>
                    <a:pt x="1531464" y="27508"/>
                    <a:pt x="1531464" y="37437"/>
                  </a:cubicBezTo>
                  <a:lnTo>
                    <a:pt x="1531464" y="892474"/>
                  </a:lnTo>
                  <a:cubicBezTo>
                    <a:pt x="1531464" y="902403"/>
                    <a:pt x="1527520" y="911926"/>
                    <a:pt x="1520499" y="918946"/>
                  </a:cubicBezTo>
                  <a:cubicBezTo>
                    <a:pt x="1513478" y="925967"/>
                    <a:pt x="1503956" y="929912"/>
                    <a:pt x="1494027" y="929912"/>
                  </a:cubicBezTo>
                  <a:lnTo>
                    <a:pt x="37437" y="929912"/>
                  </a:lnTo>
                  <a:cubicBezTo>
                    <a:pt x="27508" y="929912"/>
                    <a:pt x="17986" y="925967"/>
                    <a:pt x="10965" y="918946"/>
                  </a:cubicBezTo>
                  <a:cubicBezTo>
                    <a:pt x="3944" y="911926"/>
                    <a:pt x="0" y="902403"/>
                    <a:pt x="0" y="892474"/>
                  </a:cubicBezTo>
                  <a:lnTo>
                    <a:pt x="0" y="37437"/>
                  </a:lnTo>
                  <a:cubicBezTo>
                    <a:pt x="0" y="27508"/>
                    <a:pt x="3944" y="17986"/>
                    <a:pt x="10965" y="10965"/>
                  </a:cubicBezTo>
                  <a:cubicBezTo>
                    <a:pt x="17986" y="3944"/>
                    <a:pt x="27508" y="0"/>
                    <a:pt x="37437" y="0"/>
                  </a:cubicBezTo>
                  <a:close/>
                </a:path>
              </a:pathLst>
            </a:custGeom>
            <a:solidFill>
              <a:srgbClr val="FFFFFF"/>
            </a:solidFill>
            <a:ln w="10477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1531464" cy="9680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8087557" y="6265449"/>
            <a:ext cx="1228028" cy="1226514"/>
            <a:chOff x="0" y="0"/>
            <a:chExt cx="323431" cy="32303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23431" cy="323032"/>
            </a:xfrm>
            <a:custGeom>
              <a:avLst/>
              <a:gdLst/>
              <a:ahLst/>
              <a:cxnLst/>
              <a:rect l="l" t="t" r="r" b="b"/>
              <a:pathLst>
                <a:path w="323431" h="323032">
                  <a:moveTo>
                    <a:pt x="0" y="0"/>
                  </a:moveTo>
                  <a:lnTo>
                    <a:pt x="323431" y="0"/>
                  </a:lnTo>
                  <a:lnTo>
                    <a:pt x="323431" y="323032"/>
                  </a:lnTo>
                  <a:lnTo>
                    <a:pt x="0" y="3230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114300"/>
              <a:ext cx="323431" cy="4373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076"/>
                </a:lnSpc>
              </a:pPr>
              <a:endParaRPr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8849067" y="7213019"/>
            <a:ext cx="5722778" cy="2867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7700" lvl="1" indent="-278850" algn="l">
              <a:lnSpc>
                <a:spcPts val="3306"/>
              </a:lnSpc>
              <a:buFont typeface="Arial"/>
              <a:buChar char="•"/>
            </a:pPr>
            <a:r>
              <a:rPr lang="en-US" sz="2583">
                <a:solidFill>
                  <a:srgbClr val="231F20"/>
                </a:solidFill>
                <a:latin typeface="Open Sauce"/>
                <a:ea typeface="Open Sauce"/>
                <a:cs typeface="Open Sauce"/>
                <a:sym typeface="Open Sauce"/>
              </a:rPr>
              <a:t>Equal access to opportunities for workers across different regions.</a:t>
            </a:r>
          </a:p>
          <a:p>
            <a:pPr marL="557700" lvl="1" indent="-278850" algn="l">
              <a:lnSpc>
                <a:spcPts val="3306"/>
              </a:lnSpc>
              <a:buFont typeface="Arial"/>
              <a:buChar char="•"/>
            </a:pPr>
            <a:r>
              <a:rPr lang="en-US" sz="2583">
                <a:solidFill>
                  <a:srgbClr val="231F20"/>
                </a:solidFill>
                <a:latin typeface="Open Sauce"/>
                <a:ea typeface="Open Sauce"/>
                <a:cs typeface="Open Sauce"/>
                <a:sym typeface="Open Sauce"/>
              </a:rPr>
              <a:t>Providing visibility to skilled yet underrepresented workers.</a:t>
            </a:r>
          </a:p>
          <a:p>
            <a:pPr marL="0" lvl="0" indent="0" algn="l">
              <a:lnSpc>
                <a:spcPts val="6250"/>
              </a:lnSpc>
              <a:spcBef>
                <a:spcPct val="0"/>
              </a:spcBef>
            </a:pPr>
            <a:endParaRPr lang="en-US" sz="2583">
              <a:solidFill>
                <a:srgbClr val="231F2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9276358" y="6048826"/>
            <a:ext cx="5218570" cy="609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9"/>
              </a:lnSpc>
              <a:spcBef>
                <a:spcPct val="0"/>
              </a:spcBef>
            </a:pPr>
            <a:r>
              <a:rPr lang="en-US" sz="3757" b="1">
                <a:solidFill>
                  <a:srgbClr val="33323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Reduced Inequalities</a:t>
            </a:r>
          </a:p>
        </p:txBody>
      </p:sp>
      <p:sp>
        <p:nvSpPr>
          <p:cNvPr id="41" name="Freeform 41"/>
          <p:cNvSpPr/>
          <p:nvPr/>
        </p:nvSpPr>
        <p:spPr>
          <a:xfrm>
            <a:off x="8351308" y="6437697"/>
            <a:ext cx="841683" cy="841683"/>
          </a:xfrm>
          <a:custGeom>
            <a:avLst/>
            <a:gdLst/>
            <a:ahLst/>
            <a:cxnLst/>
            <a:rect l="l" t="t" r="r" b="b"/>
            <a:pathLst>
              <a:path w="841683" h="841683">
                <a:moveTo>
                  <a:pt x="0" y="0"/>
                </a:moveTo>
                <a:lnTo>
                  <a:pt x="841683" y="0"/>
                </a:lnTo>
                <a:lnTo>
                  <a:pt x="841683" y="841682"/>
                </a:lnTo>
                <a:lnTo>
                  <a:pt x="0" y="841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92460" y="2868946"/>
            <a:ext cx="3695540" cy="7418054"/>
          </a:xfrm>
          <a:custGeom>
            <a:avLst/>
            <a:gdLst/>
            <a:ahLst/>
            <a:cxnLst/>
            <a:rect l="l" t="t" r="r" b="b"/>
            <a:pathLst>
              <a:path w="3695540" h="7418054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6634189" y="552804"/>
            <a:ext cx="7362789" cy="866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78"/>
              </a:lnSpc>
            </a:pPr>
            <a:r>
              <a:rPr lang="en-US" sz="5127" b="1" spc="-102">
                <a:solidFill>
                  <a:srgbClr val="AEEA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Services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122795" y="4419191"/>
            <a:ext cx="937482" cy="595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95"/>
              </a:lnSpc>
              <a:spcBef>
                <a:spcPct val="0"/>
              </a:spcBef>
            </a:pPr>
            <a:r>
              <a:rPr lang="en-US" sz="3824" b="1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634189" y="4419191"/>
            <a:ext cx="937482" cy="595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95"/>
              </a:lnSpc>
              <a:spcBef>
                <a:spcPct val="0"/>
              </a:spcBef>
            </a:pPr>
            <a:r>
              <a:rPr lang="en-US" sz="3824" b="1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43583" y="4419191"/>
            <a:ext cx="937482" cy="595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95"/>
              </a:lnSpc>
              <a:spcBef>
                <a:spcPct val="0"/>
              </a:spcBef>
            </a:pPr>
            <a:r>
              <a:rPr lang="en-US" sz="3824" b="1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03</a:t>
            </a:r>
          </a:p>
        </p:txBody>
      </p:sp>
      <p:sp>
        <p:nvSpPr>
          <p:cNvPr id="7" name="Freeform 7"/>
          <p:cNvSpPr/>
          <p:nvPr/>
        </p:nvSpPr>
        <p:spPr>
          <a:xfrm rot="-10800000">
            <a:off x="-465877" y="-4635036"/>
            <a:ext cx="3695540" cy="7418054"/>
          </a:xfrm>
          <a:custGeom>
            <a:avLst/>
            <a:gdLst/>
            <a:ahLst/>
            <a:cxnLst/>
            <a:rect l="l" t="t" r="r" b="b"/>
            <a:pathLst>
              <a:path w="3695540" h="7418054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TextBox 8"/>
          <p:cNvSpPr txBox="1"/>
          <p:nvPr/>
        </p:nvSpPr>
        <p:spPr>
          <a:xfrm>
            <a:off x="401590" y="2587594"/>
            <a:ext cx="14190870" cy="7699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Worker Profiles</a:t>
            </a:r>
          </a:p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Verified profiles with comprehensive details, ratings, and skills.</a:t>
            </a:r>
          </a:p>
          <a:p>
            <a:pPr algn="ctr">
              <a:lnSpc>
                <a:spcPts val="4348"/>
              </a:lnSpc>
              <a:spcBef>
                <a:spcPct val="0"/>
              </a:spcBef>
            </a:pPr>
            <a:endParaRPr lang="en-US" sz="3344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Task-Specific Search</a:t>
            </a:r>
          </a:p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Easily locate workers based on task requirements and location.</a:t>
            </a:r>
          </a:p>
          <a:p>
            <a:pPr algn="ctr">
              <a:lnSpc>
                <a:spcPts val="4348"/>
              </a:lnSpc>
              <a:spcBef>
                <a:spcPct val="0"/>
              </a:spcBef>
            </a:pPr>
            <a:endParaRPr lang="en-US" sz="3344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Secure Hiring Process</a:t>
            </a:r>
          </a:p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Transparent and secure interactions between users and workers.</a:t>
            </a:r>
          </a:p>
          <a:p>
            <a:pPr algn="ctr">
              <a:lnSpc>
                <a:spcPts val="4348"/>
              </a:lnSpc>
              <a:spcBef>
                <a:spcPct val="0"/>
              </a:spcBef>
            </a:pPr>
            <a:endParaRPr lang="en-US" sz="3344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Payment &amp; Feedback System</a:t>
            </a:r>
          </a:p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Seamless payment options and feedback for quality assurance.</a:t>
            </a:r>
          </a:p>
          <a:p>
            <a:pPr algn="ctr">
              <a:lnSpc>
                <a:spcPts val="4348"/>
              </a:lnSpc>
              <a:spcBef>
                <a:spcPct val="0"/>
              </a:spcBef>
            </a:pPr>
            <a:endParaRPr lang="en-US" sz="3344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Real-Time Updates</a:t>
            </a:r>
          </a:p>
          <a:p>
            <a:pPr algn="ctr">
              <a:lnSpc>
                <a:spcPts val="4348"/>
              </a:lnSpc>
              <a:spcBef>
                <a:spcPct val="0"/>
              </a:spcBef>
            </a:pPr>
            <a:r>
              <a:rPr lang="en-US" sz="3344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Track the progress of your task efficiently.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00200" y="1390296"/>
            <a:ext cx="14374537" cy="6084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89"/>
              </a:lnSpc>
              <a:spcBef>
                <a:spcPct val="0"/>
              </a:spcBef>
            </a:pPr>
            <a:r>
              <a:rPr lang="en-US" sz="383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Connecting Communities with Local Workers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4276" y="-220897"/>
            <a:ext cx="18602276" cy="6407822"/>
            <a:chOff x="0" y="0"/>
            <a:chExt cx="4899365" cy="16876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99365" cy="1687657"/>
            </a:xfrm>
            <a:custGeom>
              <a:avLst/>
              <a:gdLst/>
              <a:ahLst/>
              <a:cxnLst/>
              <a:rect l="l" t="t" r="r" b="b"/>
              <a:pathLst>
                <a:path w="4899365" h="1687657">
                  <a:moveTo>
                    <a:pt x="0" y="0"/>
                  </a:moveTo>
                  <a:lnTo>
                    <a:pt x="4899365" y="0"/>
                  </a:lnTo>
                  <a:lnTo>
                    <a:pt x="4899365" y="1687657"/>
                  </a:lnTo>
                  <a:lnTo>
                    <a:pt x="0" y="1687657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99365" cy="1725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03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667279" y="3636569"/>
            <a:ext cx="5578401" cy="557840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FDFBFB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2117" y="8799515"/>
            <a:ext cx="3638011" cy="458785"/>
          </a:xfrm>
          <a:custGeom>
            <a:avLst/>
            <a:gdLst/>
            <a:ahLst/>
            <a:cxnLst/>
            <a:rect l="l" t="t" r="r" b="b"/>
            <a:pathLst>
              <a:path w="3638011" h="458785">
                <a:moveTo>
                  <a:pt x="0" y="0"/>
                </a:moveTo>
                <a:lnTo>
                  <a:pt x="3638011" y="0"/>
                </a:lnTo>
                <a:lnTo>
                  <a:pt x="3638011" y="458785"/>
                </a:lnTo>
                <a:lnTo>
                  <a:pt x="0" y="4587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7000"/>
            </a:blip>
            <a:stretch>
              <a:fillRect t="-56610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430053" y="3232688"/>
            <a:ext cx="5220836" cy="5679080"/>
            <a:chOff x="0" y="0"/>
            <a:chExt cx="2028806" cy="220687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28806" cy="2206878"/>
            </a:xfrm>
            <a:custGeom>
              <a:avLst/>
              <a:gdLst/>
              <a:ahLst/>
              <a:cxnLst/>
              <a:rect l="l" t="t" r="r" b="b"/>
              <a:pathLst>
                <a:path w="2028806" h="2206878">
                  <a:moveTo>
                    <a:pt x="45970" y="0"/>
                  </a:moveTo>
                  <a:lnTo>
                    <a:pt x="1982836" y="0"/>
                  </a:lnTo>
                  <a:cubicBezTo>
                    <a:pt x="2008225" y="0"/>
                    <a:pt x="2028806" y="20581"/>
                    <a:pt x="2028806" y="45970"/>
                  </a:cubicBezTo>
                  <a:lnTo>
                    <a:pt x="2028806" y="2160909"/>
                  </a:lnTo>
                  <a:cubicBezTo>
                    <a:pt x="2028806" y="2186297"/>
                    <a:pt x="2008225" y="2206878"/>
                    <a:pt x="1982836" y="2206878"/>
                  </a:cubicBezTo>
                  <a:lnTo>
                    <a:pt x="45970" y="2206878"/>
                  </a:lnTo>
                  <a:cubicBezTo>
                    <a:pt x="20581" y="2206878"/>
                    <a:pt x="0" y="2186297"/>
                    <a:pt x="0" y="2160909"/>
                  </a:cubicBezTo>
                  <a:lnTo>
                    <a:pt x="0" y="45970"/>
                  </a:lnTo>
                  <a:cubicBezTo>
                    <a:pt x="0" y="20581"/>
                    <a:pt x="20581" y="0"/>
                    <a:pt x="45970" y="0"/>
                  </a:cubicBezTo>
                  <a:close/>
                </a:path>
              </a:pathLst>
            </a:custGeom>
            <a:solidFill>
              <a:srgbClr val="FFFFFF"/>
            </a:solidFill>
            <a:ln w="47625" cap="rnd">
              <a:solidFill>
                <a:srgbClr val="AEEA00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028806" cy="2244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5863585" y="923925"/>
            <a:ext cx="10612014" cy="104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64"/>
              </a:lnSpc>
              <a:spcBef>
                <a:spcPct val="0"/>
              </a:spcBef>
            </a:pPr>
            <a:r>
              <a:rPr lang="en-US" sz="6206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Testimonials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2120314" y="3596871"/>
            <a:ext cx="3616520" cy="882950"/>
            <a:chOff x="0" y="0"/>
            <a:chExt cx="2747024" cy="67066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747024" cy="670668"/>
            </a:xfrm>
            <a:custGeom>
              <a:avLst/>
              <a:gdLst/>
              <a:ahLst/>
              <a:cxnLst/>
              <a:rect l="l" t="t" r="r" b="b"/>
              <a:pathLst>
                <a:path w="2747024" h="670668">
                  <a:moveTo>
                    <a:pt x="87769" y="0"/>
                  </a:moveTo>
                  <a:lnTo>
                    <a:pt x="2659255" y="0"/>
                  </a:lnTo>
                  <a:cubicBezTo>
                    <a:pt x="2682533" y="0"/>
                    <a:pt x="2704857" y="9247"/>
                    <a:pt x="2721317" y="25707"/>
                  </a:cubicBezTo>
                  <a:cubicBezTo>
                    <a:pt x="2737777" y="42167"/>
                    <a:pt x="2747024" y="64491"/>
                    <a:pt x="2747024" y="87769"/>
                  </a:cubicBezTo>
                  <a:lnTo>
                    <a:pt x="2747024" y="582899"/>
                  </a:lnTo>
                  <a:cubicBezTo>
                    <a:pt x="2747024" y="631373"/>
                    <a:pt x="2707728" y="670668"/>
                    <a:pt x="2659255" y="670668"/>
                  </a:cubicBezTo>
                  <a:lnTo>
                    <a:pt x="87769" y="670668"/>
                  </a:lnTo>
                  <a:cubicBezTo>
                    <a:pt x="39296" y="670668"/>
                    <a:pt x="0" y="631373"/>
                    <a:pt x="0" y="582899"/>
                  </a:cubicBezTo>
                  <a:lnTo>
                    <a:pt x="0" y="87769"/>
                  </a:lnTo>
                  <a:cubicBezTo>
                    <a:pt x="0" y="39296"/>
                    <a:pt x="39296" y="0"/>
                    <a:pt x="87769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747024" cy="70876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3587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Customer Experience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4917787" y="-3041985"/>
            <a:ext cx="5578401" cy="557840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FDFBFB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120314" y="4410096"/>
            <a:ext cx="3840315" cy="4327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9"/>
              </a:lnSpc>
              <a:spcBef>
                <a:spcPct val="0"/>
              </a:spcBef>
            </a:pPr>
            <a:endParaRPr dirty="0"/>
          </a:p>
          <a:p>
            <a:pPr algn="ctr">
              <a:lnSpc>
                <a:spcPts val="3379"/>
              </a:lnSpc>
              <a:spcBef>
                <a:spcPct val="0"/>
              </a:spcBef>
            </a:pPr>
            <a:r>
              <a:rPr lang="en-US" sz="25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“Hiring a local electrician through this platform was incredibly easy. I felt secure knowing the worker was verified and highly rated!”</a:t>
            </a:r>
          </a:p>
          <a:p>
            <a:pPr algn="ctr">
              <a:lnSpc>
                <a:spcPts val="3379"/>
              </a:lnSpc>
              <a:spcBef>
                <a:spcPct val="0"/>
              </a:spcBef>
            </a:pPr>
            <a:endParaRPr lang="en-US" sz="25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379"/>
              </a:lnSpc>
              <a:spcBef>
                <a:spcPct val="0"/>
              </a:spcBef>
            </a:pPr>
            <a:r>
              <a:rPr lang="en-US" sz="25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– Hadia, Okara</a:t>
            </a:r>
          </a:p>
        </p:txBody>
      </p:sp>
      <p:sp>
        <p:nvSpPr>
          <p:cNvPr id="20" name="Freeform 20"/>
          <p:cNvSpPr/>
          <p:nvPr/>
        </p:nvSpPr>
        <p:spPr>
          <a:xfrm>
            <a:off x="11028412" y="8682376"/>
            <a:ext cx="3638011" cy="458785"/>
          </a:xfrm>
          <a:custGeom>
            <a:avLst/>
            <a:gdLst/>
            <a:ahLst/>
            <a:cxnLst/>
            <a:rect l="l" t="t" r="r" b="b"/>
            <a:pathLst>
              <a:path w="3638011" h="458785">
                <a:moveTo>
                  <a:pt x="0" y="0"/>
                </a:moveTo>
                <a:lnTo>
                  <a:pt x="3638011" y="0"/>
                </a:lnTo>
                <a:lnTo>
                  <a:pt x="3638011" y="458785"/>
                </a:lnTo>
                <a:lnTo>
                  <a:pt x="0" y="4587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7000"/>
            </a:blip>
            <a:stretch>
              <a:fillRect t="-56610"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10470989" y="3232688"/>
            <a:ext cx="5306840" cy="5679080"/>
            <a:chOff x="0" y="0"/>
            <a:chExt cx="2062227" cy="2206879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062227" cy="2206878"/>
            </a:xfrm>
            <a:custGeom>
              <a:avLst/>
              <a:gdLst/>
              <a:ahLst/>
              <a:cxnLst/>
              <a:rect l="l" t="t" r="r" b="b"/>
              <a:pathLst>
                <a:path w="2062227" h="2206878">
                  <a:moveTo>
                    <a:pt x="45225" y="0"/>
                  </a:moveTo>
                  <a:lnTo>
                    <a:pt x="2017002" y="0"/>
                  </a:lnTo>
                  <a:cubicBezTo>
                    <a:pt x="2028997" y="0"/>
                    <a:pt x="2040500" y="4765"/>
                    <a:pt x="2048981" y="13246"/>
                  </a:cubicBezTo>
                  <a:cubicBezTo>
                    <a:pt x="2057462" y="21727"/>
                    <a:pt x="2062227" y="33230"/>
                    <a:pt x="2062227" y="45225"/>
                  </a:cubicBezTo>
                  <a:lnTo>
                    <a:pt x="2062227" y="2161654"/>
                  </a:lnTo>
                  <a:cubicBezTo>
                    <a:pt x="2062227" y="2173648"/>
                    <a:pt x="2057462" y="2185151"/>
                    <a:pt x="2048981" y="2193633"/>
                  </a:cubicBezTo>
                  <a:cubicBezTo>
                    <a:pt x="2040500" y="2202114"/>
                    <a:pt x="2028997" y="2206878"/>
                    <a:pt x="2017002" y="2206878"/>
                  </a:cubicBezTo>
                  <a:lnTo>
                    <a:pt x="45225" y="2206878"/>
                  </a:lnTo>
                  <a:cubicBezTo>
                    <a:pt x="33230" y="2206878"/>
                    <a:pt x="21727" y="2202114"/>
                    <a:pt x="13246" y="2193633"/>
                  </a:cubicBezTo>
                  <a:cubicBezTo>
                    <a:pt x="4765" y="2185151"/>
                    <a:pt x="0" y="2173648"/>
                    <a:pt x="0" y="2161654"/>
                  </a:cubicBezTo>
                  <a:lnTo>
                    <a:pt x="0" y="45225"/>
                  </a:lnTo>
                  <a:cubicBezTo>
                    <a:pt x="0" y="33230"/>
                    <a:pt x="4765" y="21727"/>
                    <a:pt x="13246" y="13246"/>
                  </a:cubicBezTo>
                  <a:cubicBezTo>
                    <a:pt x="21727" y="4765"/>
                    <a:pt x="33230" y="0"/>
                    <a:pt x="45225" y="0"/>
                  </a:cubicBezTo>
                  <a:close/>
                </a:path>
              </a:pathLst>
            </a:custGeom>
            <a:solidFill>
              <a:srgbClr val="FFFFFF"/>
            </a:solidFill>
            <a:ln w="47625" cap="rnd">
              <a:solidFill>
                <a:srgbClr val="AEEA00"/>
              </a:solidFill>
              <a:prstDash val="solid"/>
              <a:round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2062227" cy="2244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5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1169592" y="4643863"/>
            <a:ext cx="3909635" cy="3891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9"/>
              </a:lnSpc>
              <a:spcBef>
                <a:spcPct val="0"/>
              </a:spcBef>
            </a:pPr>
            <a:r>
              <a:rPr lang="en-US" sz="25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“I’ve gotten more jobs in the last month than I usually do in a year. This platform has changed my life.”</a:t>
            </a:r>
          </a:p>
          <a:p>
            <a:pPr algn="ctr">
              <a:lnSpc>
                <a:spcPts val="3379"/>
              </a:lnSpc>
              <a:spcBef>
                <a:spcPct val="0"/>
              </a:spcBef>
            </a:pPr>
            <a:endParaRPr lang="en-US" sz="25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379"/>
              </a:lnSpc>
              <a:spcBef>
                <a:spcPct val="0"/>
              </a:spcBef>
            </a:pPr>
            <a:endParaRPr lang="en-US" sz="25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379"/>
              </a:lnSpc>
              <a:spcBef>
                <a:spcPct val="0"/>
              </a:spcBef>
            </a:pPr>
            <a:endParaRPr lang="en-US" sz="259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379"/>
              </a:lnSpc>
              <a:spcBef>
                <a:spcPct val="0"/>
              </a:spcBef>
            </a:pPr>
            <a:r>
              <a:rPr lang="en-US" sz="259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– Khaqan, Carpenter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1448558" y="3596871"/>
            <a:ext cx="3351703" cy="882950"/>
            <a:chOff x="0" y="0"/>
            <a:chExt cx="2545875" cy="67066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545875" cy="670668"/>
            </a:xfrm>
            <a:custGeom>
              <a:avLst/>
              <a:gdLst/>
              <a:ahLst/>
              <a:cxnLst/>
              <a:rect l="l" t="t" r="r" b="b"/>
              <a:pathLst>
                <a:path w="2545875" h="670668">
                  <a:moveTo>
                    <a:pt x="94704" y="0"/>
                  </a:moveTo>
                  <a:lnTo>
                    <a:pt x="2451171" y="0"/>
                  </a:lnTo>
                  <a:cubicBezTo>
                    <a:pt x="2476288" y="0"/>
                    <a:pt x="2500377" y="9978"/>
                    <a:pt x="2518137" y="27738"/>
                  </a:cubicBezTo>
                  <a:cubicBezTo>
                    <a:pt x="2535897" y="45498"/>
                    <a:pt x="2545875" y="69587"/>
                    <a:pt x="2545875" y="94704"/>
                  </a:cubicBezTo>
                  <a:lnTo>
                    <a:pt x="2545875" y="575965"/>
                  </a:lnTo>
                  <a:cubicBezTo>
                    <a:pt x="2545875" y="628268"/>
                    <a:pt x="2503475" y="670668"/>
                    <a:pt x="2451171" y="670668"/>
                  </a:cubicBezTo>
                  <a:lnTo>
                    <a:pt x="94704" y="670668"/>
                  </a:lnTo>
                  <a:cubicBezTo>
                    <a:pt x="42400" y="670668"/>
                    <a:pt x="0" y="628268"/>
                    <a:pt x="0" y="575965"/>
                  </a:cubicBezTo>
                  <a:lnTo>
                    <a:pt x="0" y="94704"/>
                  </a:lnTo>
                  <a:cubicBezTo>
                    <a:pt x="0" y="42400"/>
                    <a:pt x="42400" y="0"/>
                    <a:pt x="94704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2545875" cy="70876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3587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Worker Experience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423</Words>
  <Application>Microsoft Office PowerPoint</Application>
  <PresentationFormat>Custom</PresentationFormat>
  <Paragraphs>90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Open Sauce Bold</vt:lpstr>
      <vt:lpstr>Open Sauce</vt:lpstr>
      <vt:lpstr>Open Sauce Heavy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Green Simple  Professional Business Project Presentation</dc:title>
  <cp:lastModifiedBy>Abdullah Rafiq</cp:lastModifiedBy>
  <cp:revision>6</cp:revision>
  <dcterms:created xsi:type="dcterms:W3CDTF">2006-08-16T00:00:00Z</dcterms:created>
  <dcterms:modified xsi:type="dcterms:W3CDTF">2025-03-18T15:07:25Z</dcterms:modified>
  <dc:identifier>DAGat6LnCTo</dc:identifier>
</cp:coreProperties>
</file>

<file path=docProps/thumbnail.jpeg>
</file>